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3" r:id="rId5"/>
    <p:sldId id="262" r:id="rId6"/>
    <p:sldId id="264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BDE2-214B-46FE-AABD-EAA6CD1DA83E}" type="datetimeFigureOut">
              <a:rPr lang="nl-NL" smtClean="0"/>
              <a:t>28-9-2017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73091-2F92-4C8E-AB54-E49E33891E8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2821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BDE2-214B-46FE-AABD-EAA6CD1DA83E}" type="datetimeFigureOut">
              <a:rPr lang="nl-NL" smtClean="0"/>
              <a:t>28-9-2017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73091-2F92-4C8E-AB54-E49E33891E8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05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BDE2-214B-46FE-AABD-EAA6CD1DA83E}" type="datetimeFigureOut">
              <a:rPr lang="nl-NL" smtClean="0"/>
              <a:t>28-9-2017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73091-2F92-4C8E-AB54-E49E33891E8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9007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BDE2-214B-46FE-AABD-EAA6CD1DA83E}" type="datetimeFigureOut">
              <a:rPr lang="nl-NL" smtClean="0"/>
              <a:t>28-9-2017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73091-2F92-4C8E-AB54-E49E33891E8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2816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BDE2-214B-46FE-AABD-EAA6CD1DA83E}" type="datetimeFigureOut">
              <a:rPr lang="nl-NL" smtClean="0"/>
              <a:t>28-9-2017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73091-2F92-4C8E-AB54-E49E33891E8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3538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BDE2-214B-46FE-AABD-EAA6CD1DA83E}" type="datetimeFigureOut">
              <a:rPr lang="nl-NL" smtClean="0"/>
              <a:t>28-9-2017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73091-2F92-4C8E-AB54-E49E33891E8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9717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BDE2-214B-46FE-AABD-EAA6CD1DA83E}" type="datetimeFigureOut">
              <a:rPr lang="nl-NL" smtClean="0"/>
              <a:t>28-9-2017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73091-2F92-4C8E-AB54-E49E33891E8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4336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BDE2-214B-46FE-AABD-EAA6CD1DA83E}" type="datetimeFigureOut">
              <a:rPr lang="nl-NL" smtClean="0"/>
              <a:t>28-9-2017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73091-2F92-4C8E-AB54-E49E33891E8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2450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BDE2-214B-46FE-AABD-EAA6CD1DA83E}" type="datetimeFigureOut">
              <a:rPr lang="nl-NL" smtClean="0"/>
              <a:t>28-9-2017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73091-2F92-4C8E-AB54-E49E33891E8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2081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BDE2-214B-46FE-AABD-EAA6CD1DA83E}" type="datetimeFigureOut">
              <a:rPr lang="nl-NL" smtClean="0"/>
              <a:t>28-9-2017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73091-2F92-4C8E-AB54-E49E33891E8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1334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BDE2-214B-46FE-AABD-EAA6CD1DA83E}" type="datetimeFigureOut">
              <a:rPr lang="nl-NL" smtClean="0"/>
              <a:t>28-9-2017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73091-2F92-4C8E-AB54-E49E33891E8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2646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9BDE2-214B-46FE-AABD-EAA6CD1DA83E}" type="datetimeFigureOut">
              <a:rPr lang="nl-NL" smtClean="0"/>
              <a:t>28-9-2017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73091-2F92-4C8E-AB54-E49E33891E8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256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Spieren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Joska de Kroon</a:t>
            </a:r>
          </a:p>
        </p:txBody>
      </p:sp>
    </p:spTree>
    <p:extLst>
      <p:ext uri="{BB962C8B-B14F-4D97-AF65-F5344CB8AC3E}">
        <p14:creationId xmlns:p14="http://schemas.microsoft.com/office/powerpoint/2010/main" val="2908669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gaan we vandaag doen?</a:t>
            </a:r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nl-NL" dirty="0"/>
              <a:t>Bouw van spieren</a:t>
            </a:r>
          </a:p>
          <a:p>
            <a:pPr>
              <a:buFontTx/>
              <a:buChar char="-"/>
            </a:pPr>
            <a:endParaRPr lang="nl-NL" dirty="0"/>
          </a:p>
          <a:p>
            <a:pPr>
              <a:buFontTx/>
              <a:buChar char="-"/>
            </a:pPr>
            <a:r>
              <a:rPr lang="nl-NL" dirty="0"/>
              <a:t>Werking van spieren</a:t>
            </a:r>
          </a:p>
          <a:p>
            <a:pPr>
              <a:buFontTx/>
              <a:buChar char="-"/>
            </a:pPr>
            <a:endParaRPr lang="nl-NL" dirty="0"/>
          </a:p>
          <a:p>
            <a:pPr>
              <a:buFontTx/>
              <a:buChar char="-"/>
            </a:pPr>
            <a:r>
              <a:rPr lang="nl-NL" dirty="0"/>
              <a:t>Antagonisten</a:t>
            </a:r>
          </a:p>
        </p:txBody>
      </p:sp>
    </p:spTree>
    <p:extLst>
      <p:ext uri="{BB962C8B-B14F-4D97-AF65-F5344CB8AC3E}">
        <p14:creationId xmlns:p14="http://schemas.microsoft.com/office/powerpoint/2010/main" val="1543486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80797" y="1690688"/>
            <a:ext cx="8711202" cy="5167312"/>
          </a:xfrm>
          <a:custGeom>
            <a:avLst/>
            <a:gdLst>
              <a:gd name="connsiteX0" fmla="*/ 0 w 8711202"/>
              <a:gd name="connsiteY0" fmla="*/ 0 h 5167312"/>
              <a:gd name="connsiteX1" fmla="*/ 7243482 w 8711202"/>
              <a:gd name="connsiteY1" fmla="*/ 0 h 5167312"/>
              <a:gd name="connsiteX2" fmla="*/ 8711202 w 8711202"/>
              <a:gd name="connsiteY2" fmla="*/ 0 h 5167312"/>
              <a:gd name="connsiteX3" fmla="*/ 8711202 w 8711202"/>
              <a:gd name="connsiteY3" fmla="*/ 5167312 h 5167312"/>
              <a:gd name="connsiteX4" fmla="*/ 7243482 w 8711202"/>
              <a:gd name="connsiteY4" fmla="*/ 5167312 h 5167312"/>
              <a:gd name="connsiteX5" fmla="*/ 221324 w 8711202"/>
              <a:gd name="connsiteY5" fmla="*/ 5167312 h 5167312"/>
              <a:gd name="connsiteX6" fmla="*/ 2615203 w 8711202"/>
              <a:gd name="connsiteY6" fmla="*/ 952 h 5167312"/>
              <a:gd name="connsiteX7" fmla="*/ 0 w 8711202"/>
              <a:gd name="connsiteY7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1202" h="5167312">
                <a:moveTo>
                  <a:pt x="0" y="0"/>
                </a:moveTo>
                <a:lnTo>
                  <a:pt x="7243482" y="0"/>
                </a:lnTo>
                <a:lnTo>
                  <a:pt x="8711202" y="0"/>
                </a:lnTo>
                <a:lnTo>
                  <a:pt x="8711202" y="5167312"/>
                </a:lnTo>
                <a:lnTo>
                  <a:pt x="7243482" y="5167312"/>
                </a:lnTo>
                <a:lnTo>
                  <a:pt x="221324" y="5167312"/>
                </a:lnTo>
                <a:lnTo>
                  <a:pt x="2615203" y="952"/>
                </a:lnTo>
                <a:lnTo>
                  <a:pt x="0" y="95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5931454" cy="5166360"/>
          </a:xfrm>
          <a:custGeom>
            <a:avLst/>
            <a:gdLst>
              <a:gd name="connsiteX0" fmla="*/ 0 w 5931454"/>
              <a:gd name="connsiteY0" fmla="*/ 0 h 5166360"/>
              <a:gd name="connsiteX1" fmla="*/ 5931454 w 5931454"/>
              <a:gd name="connsiteY1" fmla="*/ 0 h 5166360"/>
              <a:gd name="connsiteX2" fmla="*/ 3537575 w 5931454"/>
              <a:gd name="connsiteY2" fmla="*/ 5166360 h 5166360"/>
              <a:gd name="connsiteX3" fmla="*/ 0 w 5931454"/>
              <a:gd name="connsiteY3" fmla="*/ 5166360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31454" h="5166360">
                <a:moveTo>
                  <a:pt x="0" y="0"/>
                </a:moveTo>
                <a:lnTo>
                  <a:pt x="5931454" y="0"/>
                </a:lnTo>
                <a:lnTo>
                  <a:pt x="3537575" y="5166360"/>
                </a:lnTo>
                <a:lnTo>
                  <a:pt x="0" y="5166360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Tijdelijke aanduiding voor inhoud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83088" y="2882447"/>
            <a:ext cx="5170711" cy="2585355"/>
          </a:xfrm>
          <a:custGeom>
            <a:avLst/>
            <a:gdLst>
              <a:gd name="connsiteX0" fmla="*/ 0 w 4636009"/>
              <a:gd name="connsiteY0" fmla="*/ 0 h 5032375"/>
              <a:gd name="connsiteX1" fmla="*/ 4636009 w 4636009"/>
              <a:gd name="connsiteY1" fmla="*/ 0 h 5032375"/>
              <a:gd name="connsiteX2" fmla="*/ 4636009 w 4636009"/>
              <a:gd name="connsiteY2" fmla="*/ 5032375 h 5032375"/>
              <a:gd name="connsiteX3" fmla="*/ 0 w 4636009"/>
              <a:gd name="connsiteY3" fmla="*/ 5032375 h 5032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6009" h="5032375">
                <a:moveTo>
                  <a:pt x="0" y="0"/>
                </a:moveTo>
                <a:lnTo>
                  <a:pt x="4636009" y="0"/>
                </a:lnTo>
                <a:lnTo>
                  <a:pt x="4636009" y="5032375"/>
                </a:lnTo>
                <a:lnTo>
                  <a:pt x="0" y="5032375"/>
                </a:lnTo>
                <a:close/>
              </a:path>
            </a:pathLst>
          </a:custGeom>
        </p:spPr>
      </p:pic>
      <p:sp>
        <p:nvSpPr>
          <p:cNvPr id="23" name="Freeform: Shape 2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78805" y="-2"/>
            <a:ext cx="6013194" cy="1511304"/>
          </a:xfrm>
          <a:custGeom>
            <a:avLst/>
            <a:gdLst>
              <a:gd name="connsiteX0" fmla="*/ 4545473 w 6013194"/>
              <a:gd name="connsiteY0" fmla="*/ 0 h 1511304"/>
              <a:gd name="connsiteX1" fmla="*/ 6013194 w 6013194"/>
              <a:gd name="connsiteY1" fmla="*/ 0 h 1511304"/>
              <a:gd name="connsiteX2" fmla="*/ 6013194 w 6013194"/>
              <a:gd name="connsiteY2" fmla="*/ 1508760 h 1511304"/>
              <a:gd name="connsiteX3" fmla="*/ 4545474 w 6013194"/>
              <a:gd name="connsiteY3" fmla="*/ 1508760 h 1511304"/>
              <a:gd name="connsiteX4" fmla="*/ 4545474 w 6013194"/>
              <a:gd name="connsiteY4" fmla="*/ 1511304 h 1511304"/>
              <a:gd name="connsiteX5" fmla="*/ 0 w 6013194"/>
              <a:gd name="connsiteY5" fmla="*/ 1511304 h 1511304"/>
              <a:gd name="connsiteX6" fmla="*/ 697617 w 6013194"/>
              <a:gd name="connsiteY6" fmla="*/ 3 h 1511304"/>
              <a:gd name="connsiteX7" fmla="*/ 4545473 w 6013194"/>
              <a:gd name="connsiteY7" fmla="*/ 3 h 151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13194" h="1511304">
                <a:moveTo>
                  <a:pt x="4545473" y="0"/>
                </a:moveTo>
                <a:lnTo>
                  <a:pt x="6013194" y="0"/>
                </a:lnTo>
                <a:lnTo>
                  <a:pt x="6013194" y="1508760"/>
                </a:lnTo>
                <a:lnTo>
                  <a:pt x="4545474" y="1508760"/>
                </a:lnTo>
                <a:lnTo>
                  <a:pt x="4545474" y="1511304"/>
                </a:lnTo>
                <a:lnTo>
                  <a:pt x="0" y="1511304"/>
                </a:lnTo>
                <a:lnTo>
                  <a:pt x="697617" y="3"/>
                </a:lnTo>
                <a:lnTo>
                  <a:pt x="4545473" y="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5340605" cy="1146176"/>
          </a:xfrm>
        </p:spPr>
        <p:txBody>
          <a:bodyPr>
            <a:normAutofit/>
          </a:bodyPr>
          <a:lstStyle/>
          <a:p>
            <a:r>
              <a:rPr lang="nl-NL" dirty="0"/>
              <a:t>Spieren - bouw</a:t>
            </a:r>
          </a:p>
        </p:txBody>
      </p:sp>
      <p:sp>
        <p:nvSpPr>
          <p:cNvPr id="14" name="Content Placeholder 9"/>
          <p:cNvSpPr>
            <a:spLocks noGrp="1"/>
          </p:cNvSpPr>
          <p:nvPr>
            <p:ph idx="1"/>
          </p:nvPr>
        </p:nvSpPr>
        <p:spPr>
          <a:xfrm>
            <a:off x="838200" y="2173288"/>
            <a:ext cx="3603171" cy="3639684"/>
          </a:xfrm>
        </p:spPr>
        <p:txBody>
          <a:bodyPr anchor="ctr"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Pezen</a:t>
            </a:r>
            <a:r>
              <a:rPr lang="en-US" dirty="0">
                <a:solidFill>
                  <a:schemeClr val="bg1"/>
                </a:solidFill>
              </a:rPr>
              <a:t>:</a:t>
            </a:r>
          </a:p>
          <a:p>
            <a:pPr>
              <a:buFontTx/>
              <a:buChar char="-"/>
            </a:pPr>
            <a:r>
              <a:rPr lang="en-US" dirty="0" err="1">
                <a:solidFill>
                  <a:schemeClr val="bg1"/>
                </a:solidFill>
              </a:rPr>
              <a:t>Aanhechting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aan</a:t>
            </a:r>
            <a:r>
              <a:rPr lang="en-US" dirty="0">
                <a:solidFill>
                  <a:schemeClr val="bg1"/>
                </a:solidFill>
              </a:rPr>
              <a:t> het bot</a:t>
            </a:r>
          </a:p>
          <a:p>
            <a:pPr>
              <a:buFontTx/>
              <a:buChar char="-"/>
            </a:pPr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Spierschede</a:t>
            </a:r>
            <a:r>
              <a:rPr lang="en-US" dirty="0">
                <a:solidFill>
                  <a:schemeClr val="bg1"/>
                </a:solidFill>
              </a:rPr>
              <a:t>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- </a:t>
            </a:r>
            <a:r>
              <a:rPr lang="en-US" dirty="0" err="1">
                <a:solidFill>
                  <a:schemeClr val="bg1"/>
                </a:solidFill>
              </a:rPr>
              <a:t>Stevig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bindweefsel</a:t>
            </a:r>
            <a:r>
              <a:rPr lang="en-US" dirty="0">
                <a:solidFill>
                  <a:schemeClr val="bg1"/>
                </a:solidFill>
              </a:rPr>
              <a:t> om </a:t>
            </a:r>
            <a:r>
              <a:rPr lang="en-US" dirty="0" err="1">
                <a:solidFill>
                  <a:schemeClr val="bg1"/>
                </a:solidFill>
              </a:rPr>
              <a:t>een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spier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802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80797" y="1690688"/>
            <a:ext cx="8711202" cy="5167312"/>
          </a:xfrm>
          <a:custGeom>
            <a:avLst/>
            <a:gdLst>
              <a:gd name="connsiteX0" fmla="*/ 0 w 8711202"/>
              <a:gd name="connsiteY0" fmla="*/ 0 h 5167312"/>
              <a:gd name="connsiteX1" fmla="*/ 7243482 w 8711202"/>
              <a:gd name="connsiteY1" fmla="*/ 0 h 5167312"/>
              <a:gd name="connsiteX2" fmla="*/ 8711202 w 8711202"/>
              <a:gd name="connsiteY2" fmla="*/ 0 h 5167312"/>
              <a:gd name="connsiteX3" fmla="*/ 8711202 w 8711202"/>
              <a:gd name="connsiteY3" fmla="*/ 5167312 h 5167312"/>
              <a:gd name="connsiteX4" fmla="*/ 7243482 w 8711202"/>
              <a:gd name="connsiteY4" fmla="*/ 5167312 h 5167312"/>
              <a:gd name="connsiteX5" fmla="*/ 221324 w 8711202"/>
              <a:gd name="connsiteY5" fmla="*/ 5167312 h 5167312"/>
              <a:gd name="connsiteX6" fmla="*/ 2615203 w 8711202"/>
              <a:gd name="connsiteY6" fmla="*/ 952 h 5167312"/>
              <a:gd name="connsiteX7" fmla="*/ 0 w 8711202"/>
              <a:gd name="connsiteY7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1202" h="5167312">
                <a:moveTo>
                  <a:pt x="0" y="0"/>
                </a:moveTo>
                <a:lnTo>
                  <a:pt x="7243482" y="0"/>
                </a:lnTo>
                <a:lnTo>
                  <a:pt x="8711202" y="0"/>
                </a:lnTo>
                <a:lnTo>
                  <a:pt x="8711202" y="5167312"/>
                </a:lnTo>
                <a:lnTo>
                  <a:pt x="7243482" y="5167312"/>
                </a:lnTo>
                <a:lnTo>
                  <a:pt x="221324" y="5167312"/>
                </a:lnTo>
                <a:lnTo>
                  <a:pt x="2615203" y="952"/>
                </a:lnTo>
                <a:lnTo>
                  <a:pt x="0" y="95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5931454" cy="5166360"/>
          </a:xfrm>
          <a:custGeom>
            <a:avLst/>
            <a:gdLst>
              <a:gd name="connsiteX0" fmla="*/ 0 w 5931454"/>
              <a:gd name="connsiteY0" fmla="*/ 0 h 5166360"/>
              <a:gd name="connsiteX1" fmla="*/ 5931454 w 5931454"/>
              <a:gd name="connsiteY1" fmla="*/ 0 h 5166360"/>
              <a:gd name="connsiteX2" fmla="*/ 3537575 w 5931454"/>
              <a:gd name="connsiteY2" fmla="*/ 5166360 h 5166360"/>
              <a:gd name="connsiteX3" fmla="*/ 0 w 5931454"/>
              <a:gd name="connsiteY3" fmla="*/ 5166360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31454" h="5166360">
                <a:moveTo>
                  <a:pt x="0" y="0"/>
                </a:moveTo>
                <a:lnTo>
                  <a:pt x="5931454" y="0"/>
                </a:lnTo>
                <a:lnTo>
                  <a:pt x="3537575" y="5166360"/>
                </a:lnTo>
                <a:lnTo>
                  <a:pt x="0" y="5166360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Tijdelijke aanduiding voor inhoud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83088" y="2882447"/>
            <a:ext cx="5170711" cy="2585355"/>
          </a:xfrm>
          <a:custGeom>
            <a:avLst/>
            <a:gdLst>
              <a:gd name="connsiteX0" fmla="*/ 0 w 4636009"/>
              <a:gd name="connsiteY0" fmla="*/ 0 h 5032375"/>
              <a:gd name="connsiteX1" fmla="*/ 4636009 w 4636009"/>
              <a:gd name="connsiteY1" fmla="*/ 0 h 5032375"/>
              <a:gd name="connsiteX2" fmla="*/ 4636009 w 4636009"/>
              <a:gd name="connsiteY2" fmla="*/ 5032375 h 5032375"/>
              <a:gd name="connsiteX3" fmla="*/ 0 w 4636009"/>
              <a:gd name="connsiteY3" fmla="*/ 5032375 h 5032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6009" h="5032375">
                <a:moveTo>
                  <a:pt x="0" y="0"/>
                </a:moveTo>
                <a:lnTo>
                  <a:pt x="4636009" y="0"/>
                </a:lnTo>
                <a:lnTo>
                  <a:pt x="4636009" y="5032375"/>
                </a:lnTo>
                <a:lnTo>
                  <a:pt x="0" y="5032375"/>
                </a:lnTo>
                <a:close/>
              </a:path>
            </a:pathLst>
          </a:custGeom>
        </p:spPr>
      </p:pic>
      <p:sp>
        <p:nvSpPr>
          <p:cNvPr id="23" name="Freeform: Shape 2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78805" y="-2"/>
            <a:ext cx="6013194" cy="1511304"/>
          </a:xfrm>
          <a:custGeom>
            <a:avLst/>
            <a:gdLst>
              <a:gd name="connsiteX0" fmla="*/ 4545473 w 6013194"/>
              <a:gd name="connsiteY0" fmla="*/ 0 h 1511304"/>
              <a:gd name="connsiteX1" fmla="*/ 6013194 w 6013194"/>
              <a:gd name="connsiteY1" fmla="*/ 0 h 1511304"/>
              <a:gd name="connsiteX2" fmla="*/ 6013194 w 6013194"/>
              <a:gd name="connsiteY2" fmla="*/ 1508760 h 1511304"/>
              <a:gd name="connsiteX3" fmla="*/ 4545474 w 6013194"/>
              <a:gd name="connsiteY3" fmla="*/ 1508760 h 1511304"/>
              <a:gd name="connsiteX4" fmla="*/ 4545474 w 6013194"/>
              <a:gd name="connsiteY4" fmla="*/ 1511304 h 1511304"/>
              <a:gd name="connsiteX5" fmla="*/ 0 w 6013194"/>
              <a:gd name="connsiteY5" fmla="*/ 1511304 h 1511304"/>
              <a:gd name="connsiteX6" fmla="*/ 697617 w 6013194"/>
              <a:gd name="connsiteY6" fmla="*/ 3 h 1511304"/>
              <a:gd name="connsiteX7" fmla="*/ 4545473 w 6013194"/>
              <a:gd name="connsiteY7" fmla="*/ 3 h 151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13194" h="1511304">
                <a:moveTo>
                  <a:pt x="4545473" y="0"/>
                </a:moveTo>
                <a:lnTo>
                  <a:pt x="6013194" y="0"/>
                </a:lnTo>
                <a:lnTo>
                  <a:pt x="6013194" y="1508760"/>
                </a:lnTo>
                <a:lnTo>
                  <a:pt x="4545474" y="1508760"/>
                </a:lnTo>
                <a:lnTo>
                  <a:pt x="4545474" y="1511304"/>
                </a:lnTo>
                <a:lnTo>
                  <a:pt x="0" y="1511304"/>
                </a:lnTo>
                <a:lnTo>
                  <a:pt x="697617" y="3"/>
                </a:lnTo>
                <a:lnTo>
                  <a:pt x="4545473" y="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5340605" cy="1146176"/>
          </a:xfrm>
        </p:spPr>
        <p:txBody>
          <a:bodyPr>
            <a:normAutofit/>
          </a:bodyPr>
          <a:lstStyle/>
          <a:p>
            <a:r>
              <a:rPr lang="nl-NL" dirty="0"/>
              <a:t>Spieren - bouw</a:t>
            </a:r>
          </a:p>
        </p:txBody>
      </p:sp>
      <p:sp>
        <p:nvSpPr>
          <p:cNvPr id="14" name="Content Placeholder 9"/>
          <p:cNvSpPr>
            <a:spLocks noGrp="1"/>
          </p:cNvSpPr>
          <p:nvPr>
            <p:ph idx="1"/>
          </p:nvPr>
        </p:nvSpPr>
        <p:spPr>
          <a:xfrm>
            <a:off x="838200" y="2173288"/>
            <a:ext cx="3603171" cy="3639684"/>
          </a:xfrm>
        </p:spPr>
        <p:txBody>
          <a:bodyPr anchor="ctr"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Spierbundel</a:t>
            </a:r>
            <a:r>
              <a:rPr lang="en-US" dirty="0">
                <a:solidFill>
                  <a:schemeClr val="bg1"/>
                </a:solidFill>
              </a:rPr>
              <a:t>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- </a:t>
            </a:r>
            <a:r>
              <a:rPr lang="en-US" dirty="0" err="1">
                <a:solidFill>
                  <a:schemeClr val="bg1"/>
                </a:solidFill>
              </a:rPr>
              <a:t>Meerdere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spieren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omgeven</a:t>
            </a:r>
            <a:r>
              <a:rPr lang="en-US" dirty="0">
                <a:solidFill>
                  <a:schemeClr val="bg1"/>
                </a:solidFill>
              </a:rPr>
              <a:t> door </a:t>
            </a:r>
            <a:r>
              <a:rPr lang="en-US" dirty="0" err="1">
                <a:solidFill>
                  <a:schemeClr val="bg1"/>
                </a:solidFill>
              </a:rPr>
              <a:t>bindweefsel</a:t>
            </a: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Spiervezels</a:t>
            </a:r>
            <a:r>
              <a:rPr lang="en-US" dirty="0">
                <a:solidFill>
                  <a:schemeClr val="bg1"/>
                </a:solidFill>
              </a:rPr>
              <a:t>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- </a:t>
            </a:r>
            <a:r>
              <a:rPr lang="en-US" dirty="0" err="1">
                <a:solidFill>
                  <a:schemeClr val="bg1"/>
                </a:solidFill>
              </a:rPr>
              <a:t>Meerdere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spiercellen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323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E02F3C71-C981-4614-98EA-D6C494F8091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3" y="321176"/>
            <a:ext cx="7174247" cy="5896743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782B0557-2A36-43A0-A271-AA9B6D3D3A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075" y="2828925"/>
            <a:ext cx="3095362" cy="3388994"/>
          </a:xfrm>
          <a:prstGeom prst="rect">
            <a:avLst/>
          </a:prstGeom>
        </p:spPr>
      </p:pic>
      <p:pic>
        <p:nvPicPr>
          <p:cNvPr id="7" name="Tijdelijke aanduiding voor inhoud 5">
            <a:extLst>
              <a:ext uri="{FF2B5EF4-FFF2-40B4-BE49-F238E27FC236}">
                <a16:creationId xmlns:a16="http://schemas.microsoft.com/office/drawing/2014/main" id="{5A61F80C-7661-41F6-9D7E-F29F97BA6B2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955"/>
          <a:stretch/>
        </p:blipFill>
        <p:spPr>
          <a:xfrm>
            <a:off x="8441420" y="306909"/>
            <a:ext cx="2818671" cy="2286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1516" y="640263"/>
            <a:ext cx="6204984" cy="134497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/>
              <a:t>Werking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821515" y="2121762"/>
            <a:ext cx="6204984" cy="36269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000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 err="1"/>
              <a:t>Impulsen</a:t>
            </a:r>
            <a:r>
              <a:rPr lang="en-US" sz="1700" dirty="0"/>
              <a:t> </a:t>
            </a:r>
            <a:r>
              <a:rPr lang="en-US" sz="1700" dirty="0" err="1"/>
              <a:t>naar</a:t>
            </a:r>
            <a:r>
              <a:rPr lang="en-US" sz="1700" dirty="0"/>
              <a:t> </a:t>
            </a:r>
            <a:r>
              <a:rPr lang="en-US" sz="1700" dirty="0" err="1"/>
              <a:t>bewegingszenuwcellen</a:t>
            </a:r>
            <a:endParaRPr lang="en-US" sz="17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700" dirty="0"/>
              <a:t>	Hoe </a:t>
            </a:r>
            <a:r>
              <a:rPr lang="en-US" sz="1700" dirty="0" err="1"/>
              <a:t>zat</a:t>
            </a:r>
            <a:r>
              <a:rPr lang="en-US" sz="1700" dirty="0"/>
              <a:t> </a:t>
            </a:r>
            <a:r>
              <a:rPr lang="en-US" sz="1700" dirty="0" err="1"/>
              <a:t>dat</a:t>
            </a:r>
            <a:r>
              <a:rPr lang="en-US" sz="1700" dirty="0"/>
              <a:t> </a:t>
            </a:r>
            <a:r>
              <a:rPr lang="en-US" sz="1700" dirty="0" err="1"/>
              <a:t>ook</a:t>
            </a:r>
            <a:r>
              <a:rPr lang="en-US" sz="1700" dirty="0"/>
              <a:t> </a:t>
            </a:r>
            <a:r>
              <a:rPr lang="en-US" sz="1700" dirty="0" err="1"/>
              <a:t>alweer</a:t>
            </a:r>
            <a:r>
              <a:rPr lang="en-US" sz="1700" dirty="0"/>
              <a:t>?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2. </a:t>
            </a:r>
            <a:r>
              <a:rPr lang="en-US" sz="1700" dirty="0" err="1"/>
              <a:t>Spiervezels</a:t>
            </a:r>
            <a:r>
              <a:rPr lang="en-US" sz="1700" dirty="0"/>
              <a:t> </a:t>
            </a:r>
            <a:r>
              <a:rPr lang="en-US" sz="1700" dirty="0" err="1"/>
              <a:t>trekken</a:t>
            </a:r>
            <a:r>
              <a:rPr lang="en-US" sz="1700" dirty="0"/>
              <a:t> </a:t>
            </a:r>
            <a:r>
              <a:rPr lang="en-US" sz="1700" dirty="0" err="1"/>
              <a:t>samen</a:t>
            </a:r>
            <a:endParaRPr lang="en-US" sz="17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3. Spier </a:t>
            </a:r>
            <a:r>
              <a:rPr lang="en-US" sz="1700" dirty="0" err="1"/>
              <a:t>wordt</a:t>
            </a:r>
            <a:r>
              <a:rPr lang="en-US" sz="1700" dirty="0"/>
              <a:t> </a:t>
            </a:r>
            <a:r>
              <a:rPr lang="en-US" sz="1700" dirty="0" err="1"/>
              <a:t>korter</a:t>
            </a:r>
            <a:r>
              <a:rPr lang="en-US" sz="1700" dirty="0"/>
              <a:t> </a:t>
            </a:r>
            <a:r>
              <a:rPr lang="en-US" sz="1700" dirty="0" err="1"/>
              <a:t>en</a:t>
            </a:r>
            <a:r>
              <a:rPr lang="en-US" sz="1700" dirty="0"/>
              <a:t> </a:t>
            </a:r>
            <a:r>
              <a:rPr lang="en-US" sz="1700" dirty="0" err="1"/>
              <a:t>dikker</a:t>
            </a:r>
            <a:endParaRPr lang="en-US" sz="17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4. </a:t>
            </a:r>
            <a:r>
              <a:rPr lang="en-US" sz="1700" dirty="0" err="1"/>
              <a:t>Afstand</a:t>
            </a:r>
            <a:r>
              <a:rPr lang="en-US" sz="1700" dirty="0"/>
              <a:t> </a:t>
            </a:r>
            <a:r>
              <a:rPr lang="en-US" sz="1700" dirty="0" err="1"/>
              <a:t>tussen</a:t>
            </a:r>
            <a:r>
              <a:rPr lang="en-US" sz="1700" dirty="0"/>
              <a:t> </a:t>
            </a:r>
            <a:r>
              <a:rPr lang="en-US" sz="1700" dirty="0" err="1"/>
              <a:t>aanhechtingsplaatsen</a:t>
            </a:r>
            <a:r>
              <a:rPr lang="en-US" sz="1700" dirty="0"/>
              <a:t> </a:t>
            </a:r>
            <a:r>
              <a:rPr lang="en-US" sz="1700" dirty="0" err="1"/>
              <a:t>wordt</a:t>
            </a:r>
            <a:r>
              <a:rPr lang="en-US" sz="1700" dirty="0"/>
              <a:t> </a:t>
            </a:r>
            <a:r>
              <a:rPr lang="en-US" sz="1700" dirty="0" err="1"/>
              <a:t>korter</a:t>
            </a:r>
            <a:endParaRPr lang="en-US" sz="17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5. </a:t>
            </a:r>
            <a:r>
              <a:rPr lang="en-US" sz="1700" dirty="0" err="1"/>
              <a:t>Verbranding</a:t>
            </a:r>
            <a:r>
              <a:rPr lang="en-US" sz="1700" dirty="0"/>
              <a:t> in spier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700" dirty="0"/>
              <a:t>	Wat is </a:t>
            </a:r>
            <a:r>
              <a:rPr lang="en-US" sz="1700" dirty="0" err="1"/>
              <a:t>daar</a:t>
            </a:r>
            <a:r>
              <a:rPr lang="en-US" sz="1700" dirty="0"/>
              <a:t> </a:t>
            </a:r>
            <a:r>
              <a:rPr lang="en-US" sz="1700" dirty="0" err="1"/>
              <a:t>ook</a:t>
            </a:r>
            <a:r>
              <a:rPr lang="en-US" sz="1700" dirty="0"/>
              <a:t> </a:t>
            </a:r>
            <a:r>
              <a:rPr lang="en-US" sz="1700" dirty="0" err="1"/>
              <a:t>alweer</a:t>
            </a:r>
            <a:r>
              <a:rPr lang="en-US" sz="1700" dirty="0"/>
              <a:t> </a:t>
            </a:r>
            <a:r>
              <a:rPr lang="en-US" sz="1700" dirty="0" err="1"/>
              <a:t>voor</a:t>
            </a:r>
            <a:r>
              <a:rPr lang="en-US" sz="1700" dirty="0"/>
              <a:t> </a:t>
            </a:r>
            <a:r>
              <a:rPr lang="en-US" sz="1700" dirty="0" err="1"/>
              <a:t>nodig</a:t>
            </a:r>
            <a:r>
              <a:rPr lang="en-US" sz="17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45960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76801" y="1690688"/>
            <a:ext cx="7316944" cy="5167312"/>
          </a:xfrm>
          <a:custGeom>
            <a:avLst/>
            <a:gdLst>
              <a:gd name="connsiteX0" fmla="*/ 0 w 7316944"/>
              <a:gd name="connsiteY0" fmla="*/ 0 h 5167312"/>
              <a:gd name="connsiteX1" fmla="*/ 7316944 w 7316944"/>
              <a:gd name="connsiteY1" fmla="*/ 0 h 5167312"/>
              <a:gd name="connsiteX2" fmla="*/ 7316944 w 7316944"/>
              <a:gd name="connsiteY2" fmla="*/ 5167312 h 5167312"/>
              <a:gd name="connsiteX3" fmla="*/ 472697 w 7316944"/>
              <a:gd name="connsiteY3" fmla="*/ 5167312 h 5167312"/>
              <a:gd name="connsiteX4" fmla="*/ 2866576 w 7316944"/>
              <a:gd name="connsiteY4" fmla="*/ 952 h 5167312"/>
              <a:gd name="connsiteX5" fmla="*/ 0 w 7316944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316944" h="5167312">
                <a:moveTo>
                  <a:pt x="0" y="0"/>
                </a:moveTo>
                <a:lnTo>
                  <a:pt x="7316944" y="0"/>
                </a:lnTo>
                <a:lnTo>
                  <a:pt x="7316944" y="5167312"/>
                </a:lnTo>
                <a:lnTo>
                  <a:pt x="472697" y="5167312"/>
                </a:lnTo>
                <a:lnTo>
                  <a:pt x="2866576" y="952"/>
                </a:lnTo>
                <a:lnTo>
                  <a:pt x="0" y="95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3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746" y="1691164"/>
            <a:ext cx="7571262" cy="5166360"/>
          </a:xfrm>
          <a:custGeom>
            <a:avLst/>
            <a:gdLst>
              <a:gd name="connsiteX0" fmla="*/ 0 w 7571262"/>
              <a:gd name="connsiteY0" fmla="*/ 5166360 h 5166360"/>
              <a:gd name="connsiteX1" fmla="*/ 7571262 w 7571262"/>
              <a:gd name="connsiteY1" fmla="*/ 5166360 h 5166360"/>
              <a:gd name="connsiteX2" fmla="*/ 5177382 w 7571262"/>
              <a:gd name="connsiteY2" fmla="*/ 0 h 5166360"/>
              <a:gd name="connsiteX3" fmla="*/ 5171159 w 7571262"/>
              <a:gd name="connsiteY3" fmla="*/ 0 h 5166360"/>
              <a:gd name="connsiteX4" fmla="*/ 3981368 w 7571262"/>
              <a:gd name="connsiteY4" fmla="*/ 0 h 5166360"/>
              <a:gd name="connsiteX5" fmla="*/ 2331323 w 7571262"/>
              <a:gd name="connsiteY5" fmla="*/ 0 h 5166360"/>
              <a:gd name="connsiteX6" fmla="*/ 0 w 7571262"/>
              <a:gd name="connsiteY6" fmla="*/ 0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571262" h="5166360">
                <a:moveTo>
                  <a:pt x="0" y="5166360"/>
                </a:moveTo>
                <a:lnTo>
                  <a:pt x="7571262" y="5166360"/>
                </a:lnTo>
                <a:lnTo>
                  <a:pt x="5177382" y="0"/>
                </a:lnTo>
                <a:lnTo>
                  <a:pt x="5171159" y="0"/>
                </a:lnTo>
                <a:lnTo>
                  <a:pt x="3981368" y="0"/>
                </a:lnTo>
                <a:lnTo>
                  <a:pt x="2331323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5243" y="4567701"/>
            <a:ext cx="1929406" cy="2112433"/>
          </a:xfrm>
          <a:custGeom>
            <a:avLst/>
            <a:gdLst>
              <a:gd name="connsiteX0" fmla="*/ 0 w 4636009"/>
              <a:gd name="connsiteY0" fmla="*/ 0 h 5032375"/>
              <a:gd name="connsiteX1" fmla="*/ 4636009 w 4636009"/>
              <a:gd name="connsiteY1" fmla="*/ 0 h 5032375"/>
              <a:gd name="connsiteX2" fmla="*/ 4636009 w 4636009"/>
              <a:gd name="connsiteY2" fmla="*/ 5032375 h 5032375"/>
              <a:gd name="connsiteX3" fmla="*/ 0 w 4636009"/>
              <a:gd name="connsiteY3" fmla="*/ 5032375 h 5032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6009" h="5032375">
                <a:moveTo>
                  <a:pt x="0" y="0"/>
                </a:moveTo>
                <a:lnTo>
                  <a:pt x="4636009" y="0"/>
                </a:lnTo>
                <a:lnTo>
                  <a:pt x="4636009" y="5032375"/>
                </a:lnTo>
                <a:lnTo>
                  <a:pt x="0" y="5032375"/>
                </a:lnTo>
                <a:close/>
              </a:path>
            </a:pathLst>
          </a:custGeom>
        </p:spPr>
      </p:pic>
      <p:pic>
        <p:nvPicPr>
          <p:cNvPr id="4" name="Tijdelijke aanduiding voor inhoud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08310" y="2015406"/>
            <a:ext cx="3425159" cy="2112433"/>
          </a:xfrm>
          <a:custGeom>
            <a:avLst/>
            <a:gdLst>
              <a:gd name="connsiteX0" fmla="*/ 0 w 4636009"/>
              <a:gd name="connsiteY0" fmla="*/ 0 h 5032375"/>
              <a:gd name="connsiteX1" fmla="*/ 4636009 w 4636009"/>
              <a:gd name="connsiteY1" fmla="*/ 0 h 5032375"/>
              <a:gd name="connsiteX2" fmla="*/ 4636009 w 4636009"/>
              <a:gd name="connsiteY2" fmla="*/ 5032375 h 5032375"/>
              <a:gd name="connsiteX3" fmla="*/ 0 w 4636009"/>
              <a:gd name="connsiteY3" fmla="*/ 5032375 h 5032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6009" h="5032375">
                <a:moveTo>
                  <a:pt x="0" y="0"/>
                </a:moveTo>
                <a:lnTo>
                  <a:pt x="4636009" y="0"/>
                </a:lnTo>
                <a:lnTo>
                  <a:pt x="4636009" y="5032375"/>
                </a:lnTo>
                <a:lnTo>
                  <a:pt x="0" y="5032375"/>
                </a:lnTo>
                <a:close/>
              </a:path>
            </a:pathLst>
          </a:cu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nl-NL" dirty="0"/>
              <a:t>Antagonist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2015406"/>
            <a:ext cx="5097779" cy="4065986"/>
          </a:xfrm>
        </p:spPr>
        <p:txBody>
          <a:bodyPr anchor="t">
            <a:norm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Spieren waarvan het samentrekken een tegengesteld effect hebben.</a:t>
            </a:r>
          </a:p>
          <a:p>
            <a:endParaRPr lang="nl-NL" dirty="0">
              <a:solidFill>
                <a:schemeClr val="bg1"/>
              </a:solidFill>
            </a:endParaRPr>
          </a:p>
          <a:p>
            <a:r>
              <a:rPr lang="nl-NL" sz="2000" b="1" u="sng" dirty="0">
                <a:solidFill>
                  <a:schemeClr val="bg1"/>
                </a:solidFill>
              </a:rPr>
              <a:t>Tr</a:t>
            </a:r>
            <a:r>
              <a:rPr lang="nl-NL" sz="2000" dirty="0">
                <a:solidFill>
                  <a:schemeClr val="bg1"/>
                </a:solidFill>
              </a:rPr>
              <a:t>ekspieren en </a:t>
            </a:r>
            <a:r>
              <a:rPr lang="nl-NL" sz="2000" b="1" u="sng" dirty="0">
                <a:solidFill>
                  <a:schemeClr val="bg1"/>
                </a:solidFill>
              </a:rPr>
              <a:t>B</a:t>
            </a:r>
            <a:r>
              <a:rPr lang="nl-NL" sz="2000" dirty="0">
                <a:solidFill>
                  <a:schemeClr val="bg1"/>
                </a:solidFill>
              </a:rPr>
              <a:t>uigspieren</a:t>
            </a:r>
          </a:p>
          <a:p>
            <a:endParaRPr lang="nl-NL" sz="2000" b="1" dirty="0">
              <a:solidFill>
                <a:schemeClr val="bg1"/>
              </a:solidFill>
            </a:endParaRPr>
          </a:p>
          <a:p>
            <a:r>
              <a:rPr lang="nl-NL" sz="2000" b="1" u="sng" dirty="0" err="1">
                <a:solidFill>
                  <a:schemeClr val="bg1"/>
                </a:solidFill>
              </a:rPr>
              <a:t>Tr</a:t>
            </a:r>
            <a:r>
              <a:rPr lang="nl-NL" sz="2000" dirty="0" err="1">
                <a:solidFill>
                  <a:schemeClr val="bg1"/>
                </a:solidFill>
              </a:rPr>
              <a:t>iceps</a:t>
            </a:r>
            <a:r>
              <a:rPr lang="nl-NL" sz="2000" dirty="0">
                <a:solidFill>
                  <a:schemeClr val="bg1"/>
                </a:solidFill>
              </a:rPr>
              <a:t> en </a:t>
            </a:r>
            <a:r>
              <a:rPr lang="nl-NL" sz="2000" b="1" u="sng" dirty="0">
                <a:solidFill>
                  <a:schemeClr val="bg1"/>
                </a:solidFill>
              </a:rPr>
              <a:t>B</a:t>
            </a:r>
            <a:r>
              <a:rPr lang="nl-NL" sz="2000" dirty="0">
                <a:solidFill>
                  <a:schemeClr val="bg1"/>
                </a:solidFill>
              </a:rPr>
              <a:t>iceps</a:t>
            </a:r>
            <a:endParaRPr lang="nl-NL" sz="2000" b="1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02301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71</Words>
  <Application>Microsoft Office PowerPoint</Application>
  <PresentationFormat>Breedbeeld</PresentationFormat>
  <Paragraphs>38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Kantoorthema</vt:lpstr>
      <vt:lpstr>Spieren</vt:lpstr>
      <vt:lpstr>Wat gaan we vandaag doen?</vt:lpstr>
      <vt:lpstr>Spieren - bouw</vt:lpstr>
      <vt:lpstr>Spieren - bouw</vt:lpstr>
      <vt:lpstr>Werking</vt:lpstr>
      <vt:lpstr>Antagonist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Beenverbindingen</dc:title>
  <dc:creator>joska de kroon</dc:creator>
  <cp:lastModifiedBy>joska de kroon</cp:lastModifiedBy>
  <cp:revision>12</cp:revision>
  <dcterms:created xsi:type="dcterms:W3CDTF">2017-05-12T13:18:41Z</dcterms:created>
  <dcterms:modified xsi:type="dcterms:W3CDTF">2017-09-28T17:26:37Z</dcterms:modified>
</cp:coreProperties>
</file>